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6" r:id="rId3"/>
    <p:sldId id="260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0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5CAD6-E0A5-4249-9639-50DF019C700B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83A87-43C4-4EC5-A8A7-E52CFD9F0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7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9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8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70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31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81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842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565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2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645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828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0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306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68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523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83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46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0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2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40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7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09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4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497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E91EC4D-CB70-4785-8C75-4DE1396D5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4ED1035-1CDB-4F20-82BC-B4CE3E6CF833}" type="datetimeFigureOut">
              <a:rPr lang="en-US" smtClean="0">
                <a:solidFill>
                  <a:srgbClr val="1F497D"/>
                </a:solidFill>
              </a:rPr>
              <a:pPr/>
              <a:t>12/19/2014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3733800"/>
            <a:ext cx="7543800" cy="2362200"/>
          </a:xfrm>
        </p:spPr>
        <p:txBody>
          <a:bodyPr>
            <a:normAutofit/>
          </a:bodyPr>
          <a:lstStyle/>
          <a:p>
            <a:pPr algn="ctr"/>
            <a:r>
              <a:rPr lang="en-US" sz="7200" b="1" i="1" dirty="0" smtClean="0">
                <a:latin typeface="+mn-lt"/>
              </a:rPr>
              <a:t>Gold Humanism Honor Society</a:t>
            </a:r>
            <a:endParaRPr lang="en-US" sz="7200" b="1" i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678976"/>
            <a:ext cx="2971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84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57200" y="533400"/>
            <a:ext cx="8001000" cy="5715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The </a:t>
            </a:r>
            <a:r>
              <a:rPr lang="en-US" sz="3000" dirty="0"/>
              <a:t>Arnold P. Gold Foundation works with </a:t>
            </a:r>
            <a:r>
              <a:rPr lang="en-US" sz="3000" dirty="0" smtClean="0"/>
              <a:t>physicians </a:t>
            </a:r>
            <a:r>
              <a:rPr lang="en-US" sz="3000" dirty="0"/>
              <a:t>in training and in practice to instill a culture of respect, dignity and compassion for patients and </a:t>
            </a:r>
            <a:r>
              <a:rPr lang="en-US" sz="3000" dirty="0" smtClean="0"/>
              <a:t>professionals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You’ve </a:t>
            </a:r>
            <a:r>
              <a:rPr lang="en-US" sz="3000" dirty="0" smtClean="0"/>
              <a:t>already participated in two Gold Foundation sponsored programs - the White Coat Ceremony and the Student Clinician Ceremony, both of which emphasize the importance of compassionate </a:t>
            </a:r>
            <a:r>
              <a:rPr lang="en-US" sz="3000" dirty="0" smtClean="0"/>
              <a:t>care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Now </a:t>
            </a:r>
            <a:r>
              <a:rPr lang="en-US" sz="3000" dirty="0" smtClean="0"/>
              <a:t>it’s time to introduce you to another Gold program – the Gold Humanism Honor </a:t>
            </a:r>
            <a:r>
              <a:rPr lang="en-US" sz="3000" dirty="0" smtClean="0"/>
              <a:t>Society</a:t>
            </a:r>
            <a:endParaRPr lang="en-US" sz="3000" dirty="0" smtClean="0"/>
          </a:p>
          <a:p>
            <a:pPr marL="11430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4447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"/>
            <a:ext cx="7620000" cy="1630362"/>
          </a:xfrm>
        </p:spPr>
        <p:txBody>
          <a:bodyPr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  <a:latin typeface="+mn-lt"/>
              </a:rPr>
              <a:t>The Gold Humanism</a:t>
            </a:r>
            <a:br>
              <a:rPr lang="en-US" b="1" i="1" dirty="0" smtClean="0">
                <a:solidFill>
                  <a:schemeClr val="tx1"/>
                </a:solidFill>
                <a:latin typeface="+mn-lt"/>
              </a:rPr>
            </a:br>
            <a:r>
              <a:rPr lang="en-US" b="1" i="1" dirty="0" smtClean="0">
                <a:solidFill>
                  <a:schemeClr val="tx1"/>
                </a:solidFill>
                <a:latin typeface="+mn-lt"/>
              </a:rPr>
              <a:t>Honor Society</a:t>
            </a:r>
            <a:endParaRPr lang="en-US" b="1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7924800" cy="4648200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en-US" sz="3400" dirty="0" smtClean="0"/>
              <a:t>The </a:t>
            </a:r>
            <a:r>
              <a:rPr lang="en-US" sz="3400" dirty="0"/>
              <a:t>Gold Humanism Honor Society (GHHS) </a:t>
            </a:r>
            <a:r>
              <a:rPr lang="en-US" sz="3400" dirty="0" smtClean="0"/>
              <a:t>recognizes </a:t>
            </a:r>
            <a:r>
              <a:rPr lang="en-US" sz="3400" dirty="0"/>
              <a:t>medical students, residents, and faculty who practice patient-centered care by modeling the qualities of integrity, excellence, compassion, altruism, respect and </a:t>
            </a:r>
            <a:r>
              <a:rPr lang="en-US" sz="3400" dirty="0" smtClean="0"/>
              <a:t>empathy</a:t>
            </a:r>
          </a:p>
          <a:p>
            <a:pPr marL="114300" indent="0" algn="ctr">
              <a:buNone/>
            </a:pPr>
            <a:endParaRPr lang="en-US" sz="1100" dirty="0" smtClean="0"/>
          </a:p>
          <a:p>
            <a:pPr marL="114300" indent="0" algn="ctr">
              <a:buNone/>
            </a:pPr>
            <a:r>
              <a:rPr lang="en-US" sz="3400" dirty="0" smtClean="0"/>
              <a:t>You have the privilege of nominating classmates and residents for this recognition …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56474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543800" cy="1524000"/>
          </a:xfrm>
        </p:spPr>
        <p:txBody>
          <a:bodyPr/>
          <a:lstStyle/>
          <a:p>
            <a:pPr algn="ctr"/>
            <a:r>
              <a:rPr lang="en-US" sz="5400" b="1" i="1" dirty="0" smtClean="0">
                <a:solidFill>
                  <a:schemeClr val="tx1"/>
                </a:solidFill>
                <a:latin typeface="+mn-lt"/>
              </a:rPr>
              <a:t>Nominating Classmates for GHHS Membership</a:t>
            </a:r>
            <a:endParaRPr lang="en-US" sz="5400" b="1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3581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You </a:t>
            </a:r>
            <a:r>
              <a:rPr lang="en-US" sz="4400" dirty="0" smtClean="0"/>
              <a:t>should select </a:t>
            </a:r>
            <a:r>
              <a:rPr lang="en-US" sz="4400" dirty="0" smtClean="0"/>
              <a:t>classmates who demonstrate the qualities of integrity, excellence, compassion, respect, and empathy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931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077200" cy="1981200"/>
          </a:xfrm>
        </p:spPr>
        <p:txBody>
          <a:bodyPr/>
          <a:lstStyle/>
          <a:p>
            <a:pPr algn="ctr"/>
            <a:r>
              <a:rPr lang="en-US" sz="4200" b="1" i="1" dirty="0" smtClean="0">
                <a:solidFill>
                  <a:schemeClr val="tx1"/>
                </a:solidFill>
                <a:latin typeface="+mn-lt"/>
              </a:rPr>
              <a:t>Nominating Residents for the Humanism and Excellence in Teaching Award</a:t>
            </a:r>
            <a:endParaRPr lang="en-US" sz="4200" b="1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8001000" cy="4267200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US" sz="1200" dirty="0"/>
          </a:p>
          <a:p>
            <a:pPr algn="ctr"/>
            <a:r>
              <a:rPr lang="en-US" sz="4400" dirty="0" smtClean="0"/>
              <a:t>You should select interns </a:t>
            </a:r>
            <a:r>
              <a:rPr lang="en-US" sz="4400" dirty="0"/>
              <a:t>and </a:t>
            </a:r>
            <a:r>
              <a:rPr lang="en-US" sz="4400" dirty="0" smtClean="0"/>
              <a:t>residents with whom you </a:t>
            </a:r>
            <a:r>
              <a:rPr lang="en-US" sz="4400" dirty="0"/>
              <a:t>have </a:t>
            </a:r>
            <a:r>
              <a:rPr lang="en-US" sz="4400" dirty="0" smtClean="0"/>
              <a:t>worked who clearly </a:t>
            </a:r>
            <a:r>
              <a:rPr lang="en-US" sz="4400" dirty="0"/>
              <a:t>demonstrate an enthusiastic commitment to teaching and </a:t>
            </a:r>
            <a:r>
              <a:rPr lang="en-US" sz="4400" dirty="0" smtClean="0"/>
              <a:t>who serve </a:t>
            </a:r>
            <a:r>
              <a:rPr lang="en-US" sz="4400" dirty="0"/>
              <a:t>as role models for the compassionate treatment of patients and families, students, and </a:t>
            </a:r>
            <a:r>
              <a:rPr lang="en-US" sz="4400" dirty="0" smtClean="0"/>
              <a:t>colleagues</a:t>
            </a:r>
          </a:p>
          <a:p>
            <a:pPr algn="ctr"/>
            <a:endParaRPr lang="en-US" sz="2600" dirty="0" smtClean="0"/>
          </a:p>
          <a:p>
            <a:pPr algn="ctr"/>
            <a:r>
              <a:rPr lang="en-US" sz="4400" dirty="0" smtClean="0"/>
              <a:t> </a:t>
            </a:r>
            <a:r>
              <a:rPr lang="en-US" sz="4400" dirty="0" smtClean="0"/>
              <a:t>These awards will be presented at the M3 Student Clinician Ceremony in June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308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33">
      <a:dk1>
        <a:srgbClr val="FFFFFF"/>
      </a:dk1>
      <a:lt1>
        <a:srgbClr val="1F497D"/>
      </a:lt1>
      <a:dk2>
        <a:srgbClr val="C6D9F0"/>
      </a:dk2>
      <a:lt2>
        <a:srgbClr val="1F497D"/>
      </a:lt2>
      <a:accent1>
        <a:srgbClr val="FFFFFF"/>
      </a:accent1>
      <a:accent2>
        <a:srgbClr val="B8CCE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B3D7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Custom 33">
      <a:dk1>
        <a:srgbClr val="FFFFFF"/>
      </a:dk1>
      <a:lt1>
        <a:srgbClr val="1F497D"/>
      </a:lt1>
      <a:dk2>
        <a:srgbClr val="C6D9F0"/>
      </a:dk2>
      <a:lt2>
        <a:srgbClr val="1F497D"/>
      </a:lt2>
      <a:accent1>
        <a:srgbClr val="FFFFFF"/>
      </a:accent1>
      <a:accent2>
        <a:srgbClr val="B8CCE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5B3D7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215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Wingdings</vt:lpstr>
      <vt:lpstr>Adjacency</vt:lpstr>
      <vt:lpstr>1_Adjacency</vt:lpstr>
      <vt:lpstr>Gold Humanism Honor Society</vt:lpstr>
      <vt:lpstr>PowerPoint Presentation</vt:lpstr>
      <vt:lpstr>The Gold Humanism Honor Society</vt:lpstr>
      <vt:lpstr>Nominating Classmates for GHHS Membership</vt:lpstr>
      <vt:lpstr>Nominating Residents for the Humanism and Excellence in Teaching Award</vt:lpstr>
    </vt:vector>
  </TitlesOfParts>
  <Company>University of Mississippi Medical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Gold Humanism Honor Society</dc:title>
  <dc:creator>jwassom</dc:creator>
  <cp:lastModifiedBy>Julie Wassom</cp:lastModifiedBy>
  <cp:revision>19</cp:revision>
  <dcterms:created xsi:type="dcterms:W3CDTF">2012-10-25T20:09:11Z</dcterms:created>
  <dcterms:modified xsi:type="dcterms:W3CDTF">2014-12-19T16:52:24Z</dcterms:modified>
</cp:coreProperties>
</file>